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80" r:id="rId11"/>
    <p:sldId id="265" r:id="rId12"/>
    <p:sldId id="266" r:id="rId13"/>
    <p:sldId id="267" r:id="rId14"/>
    <p:sldId id="271" r:id="rId15"/>
    <p:sldId id="273" r:id="rId16"/>
    <p:sldId id="272" r:id="rId17"/>
    <p:sldId id="274" r:id="rId18"/>
    <p:sldId id="281" r:id="rId19"/>
    <p:sldId id="28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282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371600"/>
            <a:ext cx="8458200" cy="2384425"/>
          </a:xfrm>
        </p:spPr>
        <p:txBody>
          <a:bodyPr>
            <a:normAutofit/>
          </a:bodyPr>
          <a:lstStyle/>
          <a:p>
            <a:r>
              <a:rPr lang="en-IN" sz="4800" dirty="0" smtClean="0"/>
              <a:t>Marketing and Retail Analytics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           </a:t>
            </a:r>
            <a:r>
              <a:rPr lang="en-IN" sz="3200" dirty="0" smtClean="0"/>
              <a:t>Project - Milestone 2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hgkhkhk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609600"/>
            <a:ext cx="8763000" cy="59642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838200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Distplot</a:t>
            </a:r>
            <a:r>
              <a:rPr lang="en-US" sz="2200" dirty="0" smtClean="0"/>
              <a:t> and </a:t>
            </a:r>
            <a:r>
              <a:rPr lang="en-US" sz="2200" dirty="0" err="1" smtClean="0"/>
              <a:t>Boxplot</a:t>
            </a:r>
            <a:r>
              <a:rPr lang="en-US" sz="2200" dirty="0" smtClean="0"/>
              <a:t> distribution </a:t>
            </a:r>
            <a:endParaRPr lang="en-IN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52401" y="5867400"/>
            <a:ext cx="8839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/>
              <a:t> There is presence of </a:t>
            </a:r>
            <a:r>
              <a:rPr lang="en-US" sz="1400" b="1" dirty="0" smtClean="0"/>
              <a:t>outliers</a:t>
            </a:r>
            <a:r>
              <a:rPr lang="en-US" sz="1400" dirty="0" smtClean="0"/>
              <a:t> in variables such as </a:t>
            </a:r>
            <a:r>
              <a:rPr lang="en-US" sz="1400" b="1" dirty="0" err="1" smtClean="0"/>
              <a:t>Quantity,Rate</a:t>
            </a:r>
            <a:r>
              <a:rPr lang="en-US" sz="1400" b="1" dirty="0" smtClean="0"/>
              <a:t> and  Total</a:t>
            </a:r>
            <a:r>
              <a:rPr lang="en-US" sz="14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Variable </a:t>
            </a:r>
            <a:r>
              <a:rPr lang="en-US" sz="1400" b="1" dirty="0" smtClean="0"/>
              <a:t>‘Discount’ </a:t>
            </a:r>
            <a:r>
              <a:rPr lang="en-US" sz="1400" dirty="0" smtClean="0"/>
              <a:t>has highest </a:t>
            </a:r>
            <a:r>
              <a:rPr lang="en-US" sz="1400" b="1" dirty="0" smtClean="0"/>
              <a:t>positive </a:t>
            </a:r>
            <a:r>
              <a:rPr lang="en-US" sz="1400" dirty="0" err="1" smtClean="0"/>
              <a:t>skewness</a:t>
            </a:r>
            <a:r>
              <a:rPr lang="en-US" sz="1400" dirty="0" smtClean="0"/>
              <a:t>(106.09) and Variable ‘</a:t>
            </a:r>
            <a:r>
              <a:rPr lang="en-US" sz="1400" b="1" dirty="0" smtClean="0"/>
              <a:t>Rate’ </a:t>
            </a:r>
            <a:r>
              <a:rPr lang="en-US" sz="1400" dirty="0" smtClean="0"/>
              <a:t>has lowest </a:t>
            </a:r>
            <a:r>
              <a:rPr lang="en-US" sz="1400" b="1" dirty="0" smtClean="0"/>
              <a:t>positive</a:t>
            </a:r>
            <a:r>
              <a:rPr lang="en-US" sz="1400" dirty="0" smtClean="0"/>
              <a:t> </a:t>
            </a:r>
            <a:r>
              <a:rPr lang="en-US" sz="1400" dirty="0" err="1" smtClean="0"/>
              <a:t>skewness</a:t>
            </a:r>
            <a:r>
              <a:rPr lang="en-US" sz="1400" dirty="0" smtClean="0"/>
              <a:t>(1.566)</a:t>
            </a:r>
          </a:p>
          <a:p>
            <a:endParaRPr lang="en-IN" dirty="0"/>
          </a:p>
        </p:txBody>
      </p:sp>
      <p:pic>
        <p:nvPicPr>
          <p:cNvPr id="7" name="Content Placeholder 6" descr="downloa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4953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1066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Heat Map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019800"/>
            <a:ext cx="8458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 Variables </a:t>
            </a:r>
            <a:r>
              <a:rPr lang="en-US" sz="1600" b="1" dirty="0" smtClean="0"/>
              <a:t>‘Total</a:t>
            </a:r>
            <a:r>
              <a:rPr lang="en-US" sz="1600" dirty="0" smtClean="0"/>
              <a:t>’ and </a:t>
            </a:r>
            <a:r>
              <a:rPr lang="en-US" sz="1600" b="1" dirty="0" smtClean="0"/>
              <a:t>‘Tax</a:t>
            </a:r>
            <a:r>
              <a:rPr lang="en-US" sz="1600" dirty="0" smtClean="0"/>
              <a:t>’ have </a:t>
            </a:r>
            <a:r>
              <a:rPr lang="en-US" sz="1600" b="1" dirty="0" smtClean="0"/>
              <a:t>highest positive </a:t>
            </a:r>
            <a:r>
              <a:rPr lang="en-US" sz="1600" dirty="0" smtClean="0"/>
              <a:t>Correlation(0.988) and Variables ‘</a:t>
            </a:r>
            <a:r>
              <a:rPr lang="en-US" sz="1600" b="1" dirty="0" smtClean="0"/>
              <a:t>Quantity</a:t>
            </a:r>
            <a:r>
              <a:rPr lang="en-US" sz="1600" dirty="0" smtClean="0"/>
              <a:t>’ and ‘</a:t>
            </a:r>
            <a:r>
              <a:rPr lang="en-US" sz="1600" b="1" dirty="0" smtClean="0"/>
              <a:t>Rate</a:t>
            </a:r>
            <a:r>
              <a:rPr lang="en-US" sz="1600" dirty="0" smtClean="0"/>
              <a:t>’ have highest </a:t>
            </a:r>
            <a:r>
              <a:rPr lang="en-US" sz="1600" b="1" dirty="0" smtClean="0"/>
              <a:t>negative </a:t>
            </a:r>
            <a:r>
              <a:rPr lang="en-US" sz="1600" dirty="0" smtClean="0"/>
              <a:t>Correlation(-0.11)</a:t>
            </a:r>
          </a:p>
          <a:p>
            <a:endParaRPr lang="en-IN" dirty="0"/>
          </a:p>
        </p:txBody>
      </p:sp>
      <p:pic>
        <p:nvPicPr>
          <p:cNvPr id="7" name="Content Placeholder 6" descr="rer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762000"/>
            <a:ext cx="8610600" cy="5181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1066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Pair Plot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60198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From the plot , we can see that none of the variables are symmetric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Variables </a:t>
            </a:r>
            <a:r>
              <a:rPr lang="en-US" sz="1600" b="1" dirty="0" smtClean="0"/>
              <a:t>‘Total</a:t>
            </a:r>
            <a:r>
              <a:rPr lang="en-US" sz="1600" dirty="0" smtClean="0"/>
              <a:t>’ and </a:t>
            </a:r>
            <a:r>
              <a:rPr lang="en-US" sz="1600" b="1" dirty="0" smtClean="0"/>
              <a:t>‘Tax</a:t>
            </a:r>
            <a:r>
              <a:rPr lang="en-US" sz="1600" dirty="0" smtClean="0"/>
              <a:t>’ have almost  linear </a:t>
            </a:r>
            <a:r>
              <a:rPr lang="en-US" sz="1600" dirty="0" err="1" smtClean="0"/>
              <a:t>realtionship</a:t>
            </a:r>
            <a:r>
              <a:rPr lang="en-US" sz="1600" dirty="0" smtClean="0"/>
              <a:t> between them</a:t>
            </a:r>
            <a:r>
              <a:rPr lang="en-US" sz="1400" dirty="0" smtClean="0"/>
              <a:t>.</a:t>
            </a:r>
            <a:endParaRPr lang="en-IN" dirty="0"/>
          </a:p>
        </p:txBody>
      </p:sp>
      <p:pic>
        <p:nvPicPr>
          <p:cNvPr id="7" name="Content Placeholder 6" descr="lkli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914400"/>
            <a:ext cx="8839200" cy="5029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229600" cy="106680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Menu analysis</a:t>
            </a:r>
            <a:r>
              <a:rPr lang="en-IN" sz="2400" dirty="0" smtClean="0"/>
              <a:t/>
            </a:r>
            <a:br>
              <a:rPr lang="en-IN" sz="2400" dirty="0" smtClean="0"/>
            </a:b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601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000" dirty="0" smtClean="0"/>
              <a:t>          Association rules helps us finding </a:t>
            </a:r>
            <a:r>
              <a:rPr lang="en-IN" sz="2000" dirty="0" smtClean="0"/>
              <a:t>interesting associations and relationships among large sets of data items. This rule shows how frequently a </a:t>
            </a:r>
            <a:r>
              <a:rPr lang="en-IN" sz="2000" dirty="0" err="1" smtClean="0"/>
              <a:t>itemset</a:t>
            </a:r>
            <a:r>
              <a:rPr lang="en-IN" sz="2000" dirty="0" smtClean="0"/>
              <a:t> occurs in a transaction</a:t>
            </a:r>
            <a:r>
              <a:rPr lang="en-IN" sz="2000" dirty="0" smtClean="0"/>
              <a:t>.</a:t>
            </a:r>
          </a:p>
          <a:p>
            <a:pPr>
              <a:buNone/>
            </a:pPr>
            <a:r>
              <a:rPr lang="en-IN" sz="2000" dirty="0" smtClean="0"/>
              <a:t> A </a:t>
            </a:r>
            <a:r>
              <a:rPr lang="en-IN" sz="2000" dirty="0" smtClean="0"/>
              <a:t>typical example is Market </a:t>
            </a:r>
            <a:r>
              <a:rPr lang="en-IN" sz="2000" dirty="0" smtClean="0"/>
              <a:t>Basket </a:t>
            </a:r>
            <a:r>
              <a:rPr lang="en-IN" sz="2000" dirty="0" smtClean="0"/>
              <a:t>Analysis</a:t>
            </a:r>
            <a:r>
              <a:rPr lang="en-IN" sz="2000" dirty="0" smtClean="0"/>
              <a:t>.</a:t>
            </a:r>
            <a:endParaRPr lang="en-IN" sz="2000" dirty="0" smtClean="0"/>
          </a:p>
          <a:p>
            <a:pPr fontAlgn="base"/>
            <a:r>
              <a:rPr lang="en-IN" sz="2000" dirty="0" smtClean="0"/>
              <a:t>Market </a:t>
            </a:r>
            <a:r>
              <a:rPr lang="en-IN" sz="2000" dirty="0" smtClean="0"/>
              <a:t>Basket </a:t>
            </a:r>
            <a:r>
              <a:rPr lang="en-IN" sz="2000" dirty="0" smtClean="0"/>
              <a:t>Analysis is one of the key techniques used by large relations to show associations between items</a:t>
            </a:r>
            <a:r>
              <a:rPr lang="en-IN" sz="2000" dirty="0" smtClean="0"/>
              <a:t>. It </a:t>
            </a:r>
            <a:r>
              <a:rPr lang="en-IN" sz="2000" dirty="0" smtClean="0"/>
              <a:t>allows retailers to identify relationships between the items that people buy together frequently.</a:t>
            </a:r>
          </a:p>
          <a:p>
            <a:pPr fontAlgn="base"/>
            <a:r>
              <a:rPr lang="en-IN" sz="2000" dirty="0" smtClean="0"/>
              <a:t>Given a set of transactions, we can find rules that will predict the occurrence of an item based on the occurrences of other items in the transaction</a:t>
            </a:r>
            <a:r>
              <a:rPr lang="en-IN" sz="2000" dirty="0" smtClean="0"/>
              <a:t>.</a:t>
            </a:r>
          </a:p>
          <a:p>
            <a:pPr fontAlgn="base"/>
            <a:endParaRPr lang="en-IN" sz="2000" dirty="0" smtClean="0"/>
          </a:p>
          <a:p>
            <a:pPr fontAlgn="base"/>
            <a:r>
              <a:rPr lang="en-US" sz="2000" dirty="0" smtClean="0"/>
              <a:t>This association rule has 2 parts : an antecedent (if) and a consequent (then).</a:t>
            </a:r>
            <a:r>
              <a:rPr lang="en-IN" sz="2000" dirty="0" smtClean="0"/>
              <a:t> An antecedent is something that’s found in data, and a consequent is an item that is found in combination with the antecedent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685800"/>
            <a:ext cx="88392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Association rules are created by thoroughly analyzing data and looking for frequent if/then patterns. </a:t>
            </a:r>
            <a:r>
              <a:rPr lang="en-IN" sz="2000" dirty="0" smtClean="0"/>
              <a:t>Then, depending on the following two parameters, the important relationships are observed</a:t>
            </a:r>
            <a:r>
              <a:rPr lang="en-IN" sz="2000" dirty="0" smtClean="0"/>
              <a:t>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IN" sz="2000" dirty="0" smtClean="0"/>
          </a:p>
          <a:p>
            <a:endParaRPr lang="en-US" sz="2000" b="1" dirty="0" smtClean="0"/>
          </a:p>
          <a:p>
            <a:endParaRPr lang="en-IN" sz="2000" b="1" dirty="0" smtClean="0"/>
          </a:p>
          <a:p>
            <a:r>
              <a:rPr lang="en-IN" sz="2000" b="1" dirty="0" smtClean="0"/>
              <a:t>Support</a:t>
            </a:r>
            <a:r>
              <a:rPr lang="en-IN" sz="2000" b="1" dirty="0" smtClean="0"/>
              <a:t>: </a:t>
            </a:r>
            <a:r>
              <a:rPr lang="en-IN" sz="2000" dirty="0" smtClean="0"/>
              <a:t>Support indicates how frequently the if/then relationship appears in the database.</a:t>
            </a:r>
            <a:endParaRPr lang="en-IN" sz="2000" dirty="0" smtClean="0"/>
          </a:p>
          <a:p>
            <a:r>
              <a:rPr lang="en-IN" sz="2000" b="1" dirty="0" smtClean="0"/>
              <a:t>Confidence: </a:t>
            </a:r>
            <a:r>
              <a:rPr lang="en-IN" sz="2000" dirty="0" smtClean="0"/>
              <a:t>Confidence tells about the number of times these relationships have been found to be true.</a:t>
            </a:r>
          </a:p>
          <a:p>
            <a:r>
              <a:rPr lang="en-IN" sz="2000" dirty="0" smtClean="0"/>
              <a:t>So, in a given transaction with multiple items, Association Rule Mining primarily tries to find the rules that govern how or why such products/items are often bought together.</a:t>
            </a:r>
          </a:p>
        </p:txBody>
      </p:sp>
      <p:pic>
        <p:nvPicPr>
          <p:cNvPr id="5" name="Picture 4" descr="llkpp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67818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1066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KNIME </a:t>
            </a:r>
            <a:r>
              <a:rPr lang="en-US" sz="2400" dirty="0" err="1" smtClean="0"/>
              <a:t>WorkFlow</a:t>
            </a:r>
            <a:r>
              <a:rPr lang="en-US" sz="2400" dirty="0" smtClean="0"/>
              <a:t> Image and </a:t>
            </a:r>
            <a:r>
              <a:rPr lang="en-US" sz="2400" dirty="0" smtClean="0"/>
              <a:t>Threshold</a:t>
            </a:r>
            <a:endParaRPr lang="en-IN" sz="3200" dirty="0"/>
          </a:p>
        </p:txBody>
      </p:sp>
      <p:pic>
        <p:nvPicPr>
          <p:cNvPr id="7" name="Content Placeholder 6" descr="hfghgh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066800"/>
            <a:ext cx="7924800" cy="2971800"/>
          </a:xfrm>
        </p:spPr>
      </p:pic>
      <p:sp>
        <p:nvSpPr>
          <p:cNvPr id="8" name="TextBox 7"/>
          <p:cNvSpPr txBox="1"/>
          <p:nvPr/>
        </p:nvSpPr>
        <p:spPr>
          <a:xfrm>
            <a:off x="228600" y="4267200"/>
            <a:ext cx="8534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have taken following threshold values for  calculation of frequent </a:t>
            </a:r>
            <a:r>
              <a:rPr lang="en-US" dirty="0" err="1" smtClean="0"/>
              <a:t>itemsets</a:t>
            </a:r>
            <a:r>
              <a:rPr lang="en-US" dirty="0" smtClean="0"/>
              <a:t> through association rule learner</a:t>
            </a:r>
          </a:p>
          <a:p>
            <a:endParaRPr lang="en-US" dirty="0" smtClean="0"/>
          </a:p>
          <a:p>
            <a:r>
              <a:rPr lang="en-US" dirty="0" smtClean="0"/>
              <a:t>Minimum Support – </a:t>
            </a:r>
            <a:r>
              <a:rPr lang="en-US" b="1" dirty="0" smtClean="0"/>
              <a:t>0.0006</a:t>
            </a:r>
            <a:r>
              <a:rPr lang="en-US" dirty="0" smtClean="0"/>
              <a:t> (Probability of having particular item out of all items )</a:t>
            </a:r>
          </a:p>
          <a:p>
            <a:r>
              <a:rPr lang="en-US" dirty="0" smtClean="0"/>
              <a:t>Minimum Confidence - </a:t>
            </a:r>
            <a:r>
              <a:rPr lang="en-US" b="1" dirty="0" smtClean="0"/>
              <a:t>0.1 </a:t>
            </a:r>
            <a:r>
              <a:rPr lang="en-US" dirty="0" smtClean="0"/>
              <a:t>(</a:t>
            </a:r>
            <a:r>
              <a:rPr lang="en-US" dirty="0" smtClean="0"/>
              <a:t>Probability of </a:t>
            </a:r>
            <a:r>
              <a:rPr lang="en-US" dirty="0" smtClean="0"/>
              <a:t>having certain item when there are particular items already in the basket)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1066800"/>
          </a:xfrm>
        </p:spPr>
        <p:txBody>
          <a:bodyPr>
            <a:noAutofit/>
          </a:bodyPr>
          <a:lstStyle/>
          <a:p>
            <a:r>
              <a:rPr lang="en-IN" sz="2000" dirty="0" smtClean="0"/>
              <a:t>Association Table</a:t>
            </a:r>
            <a:endParaRPr lang="en-IN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5181600"/>
            <a:ext cx="883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From above table, for row 1, </a:t>
            </a:r>
            <a:r>
              <a:rPr lang="en-IN" b="1" dirty="0" smtClean="0"/>
              <a:t>Support(0.00069)</a:t>
            </a:r>
            <a:r>
              <a:rPr lang="en-IN" dirty="0" smtClean="0"/>
              <a:t> </a:t>
            </a:r>
            <a:r>
              <a:rPr lang="en-IN" dirty="0" smtClean="0"/>
              <a:t>indicates how frequently the </a:t>
            </a:r>
            <a:r>
              <a:rPr lang="en-IN" dirty="0" smtClean="0"/>
              <a:t>given item </a:t>
            </a:r>
            <a:r>
              <a:rPr lang="en-IN" dirty="0" smtClean="0"/>
              <a:t>appears </a:t>
            </a:r>
            <a:r>
              <a:rPr lang="en-IN" dirty="0" smtClean="0"/>
              <a:t>with respect to all items.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Confidence(0.462)</a:t>
            </a:r>
            <a:r>
              <a:rPr lang="en-US" dirty="0" smtClean="0"/>
              <a:t> indicates the chance of having the consequent item (</a:t>
            </a:r>
            <a:r>
              <a:rPr lang="en-US" sz="1600" dirty="0" smtClean="0"/>
              <a:t>KHEEMA GHOTALA</a:t>
            </a:r>
            <a:r>
              <a:rPr lang="en-US" dirty="0" smtClean="0"/>
              <a:t>) when </a:t>
            </a:r>
            <a:r>
              <a:rPr lang="en-US" sz="1600" dirty="0" smtClean="0"/>
              <a:t>BUTTERED TOASTS</a:t>
            </a:r>
            <a:r>
              <a:rPr lang="en-US" dirty="0" smtClean="0"/>
              <a:t> is ordered.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Lift</a:t>
            </a:r>
            <a:r>
              <a:rPr lang="en-US" dirty="0" smtClean="0"/>
              <a:t> is the ratio of confidence to support </a:t>
            </a:r>
            <a:endParaRPr lang="en-IN" dirty="0"/>
          </a:p>
        </p:txBody>
      </p:sp>
      <p:pic>
        <p:nvPicPr>
          <p:cNvPr id="15" name="Content Placeholder 14" descr="lklkolkl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838200"/>
            <a:ext cx="8839200" cy="4343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Combos and offers</a:t>
            </a:r>
            <a:endParaRPr lang="en-IN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60960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From above table, we can provide different combo offers on the above listed items and their respective consequents. There by we could increase sales of the restaurant</a:t>
            </a:r>
            <a:endParaRPr lang="en-US" dirty="0" smtClean="0"/>
          </a:p>
        </p:txBody>
      </p:sp>
      <p:pic>
        <p:nvPicPr>
          <p:cNvPr id="6" name="Content Placeholder 5" descr="combo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762000"/>
            <a:ext cx="8915400" cy="533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106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Recommendations</a:t>
            </a:r>
            <a:endParaRPr lang="en-IN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486400" y="762000"/>
            <a:ext cx="34290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From above table, we can make buy one get one or 2+1 offers by joining the respective Items and Consequent. This will help in attracting more customers towards the restaurant. </a:t>
            </a:r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The Restaurant can prepare </a:t>
            </a:r>
            <a:r>
              <a:rPr lang="en-IN" dirty="0" err="1" smtClean="0"/>
              <a:t>catalog</a:t>
            </a:r>
            <a:r>
              <a:rPr lang="en-IN" dirty="0" smtClean="0"/>
              <a:t> </a:t>
            </a:r>
            <a:r>
              <a:rPr lang="en-IN" dirty="0" smtClean="0"/>
              <a:t>to place the optimally </a:t>
            </a:r>
            <a:r>
              <a:rPr lang="en-IN" dirty="0" smtClean="0"/>
              <a:t>concerning category items together on the </a:t>
            </a:r>
            <a:r>
              <a:rPr lang="en-IN" dirty="0" err="1" smtClean="0"/>
              <a:t>menu.There</a:t>
            </a:r>
            <a:r>
              <a:rPr lang="en-IN" dirty="0" smtClean="0"/>
              <a:t> would be higher chances of order increase and resulting in the increase of revenue of the restaurant.</a:t>
            </a:r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Providing more offers during weekdays and festival months would be good option to make best use of peak rush.</a:t>
            </a:r>
          </a:p>
        </p:txBody>
      </p:sp>
      <p:pic>
        <p:nvPicPr>
          <p:cNvPr id="7" name="Content Placeholder 6" descr="gjdownloa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838199"/>
            <a:ext cx="5257800" cy="58674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37160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Agenda &amp; Executive Summary of the data 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79136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Contents</a:t>
            </a:r>
          </a:p>
          <a:p>
            <a:pPr>
              <a:buNone/>
            </a:pPr>
            <a:r>
              <a:rPr lang="en-US" sz="2000" dirty="0" smtClean="0"/>
              <a:t>    * Data set and problem statement</a:t>
            </a:r>
            <a:endParaRPr lang="en-IN" sz="2000" dirty="0" smtClean="0"/>
          </a:p>
          <a:p>
            <a:pPr>
              <a:buNone/>
            </a:pPr>
            <a:r>
              <a:rPr lang="en-US" sz="2000" dirty="0" smtClean="0"/>
              <a:t>    * Exploratory Data Analysis and Inferences</a:t>
            </a:r>
          </a:p>
          <a:p>
            <a:pPr>
              <a:buNone/>
            </a:pPr>
            <a:r>
              <a:rPr lang="en-US" sz="2000" dirty="0" smtClean="0"/>
              <a:t>    * Market Basket Analysis</a:t>
            </a:r>
          </a:p>
          <a:p>
            <a:pPr>
              <a:buNone/>
            </a:pPr>
            <a:r>
              <a:rPr lang="en-US" sz="2000" dirty="0" smtClean="0"/>
              <a:t>    * Inferences from MBA analysis and Recommendations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sz="2400" b="1" dirty="0" smtClean="0"/>
              <a:t>Problem statement</a:t>
            </a:r>
          </a:p>
          <a:p>
            <a:pPr>
              <a:buNone/>
            </a:pPr>
            <a:r>
              <a:rPr lang="en-IN" sz="2000" dirty="0" smtClean="0"/>
              <a:t>       </a:t>
            </a:r>
          </a:p>
          <a:p>
            <a:pPr>
              <a:buNone/>
            </a:pPr>
            <a:r>
              <a:rPr lang="en-IN" sz="2000" dirty="0" smtClean="0"/>
              <a:t>       The data set provided to you is the data set of a Café Chain for one of its restaurants. Do a thorough analysis of the data and come up with a set of recommendations that can help his Café Chain increase its revenues. The owner is able to provide you with a data set for POS (point of sale data) for one of his chains.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685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About data set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762000"/>
            <a:ext cx="35814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2000" dirty="0" smtClean="0"/>
              <a:t>The given dataset contains 145830 rows and 10 columns of data.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It has four float data type, one integer data type and 5 object data type of columns.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The dataset has both no null values and no duplicate rows of data 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There is presence of outliers in variables such as </a:t>
            </a:r>
            <a:r>
              <a:rPr lang="en-US" sz="2000" dirty="0" err="1" smtClean="0"/>
              <a:t>Quantity,Rate,Tax</a:t>
            </a:r>
            <a:r>
              <a:rPr lang="en-US" sz="2000" dirty="0" smtClean="0"/>
              <a:t> and Total.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Variable ‘Discount’ has highest positive </a:t>
            </a:r>
            <a:r>
              <a:rPr lang="en-US" sz="2000" dirty="0" err="1" smtClean="0"/>
              <a:t>skewness</a:t>
            </a:r>
            <a:r>
              <a:rPr lang="en-US" sz="2000" dirty="0" smtClean="0"/>
              <a:t>(106.09) and Variable ‘Rate’ has lowest positive </a:t>
            </a:r>
            <a:r>
              <a:rPr lang="en-US" sz="2000" dirty="0" err="1" smtClean="0"/>
              <a:t>skewness</a:t>
            </a:r>
            <a:r>
              <a:rPr lang="en-US" sz="2000" dirty="0" smtClean="0"/>
              <a:t>(1.566)</a:t>
            </a:r>
          </a:p>
          <a:p>
            <a:r>
              <a:rPr lang="en-US" dirty="0" smtClean="0"/>
              <a:t> </a:t>
            </a:r>
            <a:endParaRPr lang="en-IN" dirty="0"/>
          </a:p>
        </p:txBody>
      </p:sp>
      <p:pic>
        <p:nvPicPr>
          <p:cNvPr id="6" name="Content Placeholder 5" descr="r33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19200"/>
            <a:ext cx="4419600" cy="533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81800" y="3441680"/>
            <a:ext cx="2209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Maximum</a:t>
            </a:r>
            <a:r>
              <a:rPr lang="en-US" dirty="0" smtClean="0"/>
              <a:t> and </a:t>
            </a:r>
            <a:r>
              <a:rPr lang="en-US" b="1" dirty="0" smtClean="0"/>
              <a:t>Minimum</a:t>
            </a:r>
            <a:r>
              <a:rPr lang="en-US" dirty="0" smtClean="0"/>
              <a:t> values for respective numerical variables are highlighted in </a:t>
            </a:r>
            <a:r>
              <a:rPr lang="en-US" b="1" dirty="0" smtClean="0"/>
              <a:t>Green</a:t>
            </a:r>
            <a:r>
              <a:rPr lang="en-US" dirty="0" smtClean="0"/>
              <a:t> and </a:t>
            </a:r>
            <a:r>
              <a:rPr lang="en-US" b="1" dirty="0" smtClean="0"/>
              <a:t>Red </a:t>
            </a:r>
            <a:r>
              <a:rPr lang="en-US" dirty="0" smtClean="0"/>
              <a:t>colors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Top</a:t>
            </a:r>
            <a:r>
              <a:rPr lang="en-US" dirty="0" smtClean="0"/>
              <a:t> and </a:t>
            </a:r>
            <a:r>
              <a:rPr lang="en-US" b="1" dirty="0" smtClean="0"/>
              <a:t>Freq</a:t>
            </a:r>
            <a:r>
              <a:rPr lang="en-US" dirty="0" smtClean="0"/>
              <a:t> for respective string variables are highlighted in </a:t>
            </a:r>
            <a:r>
              <a:rPr lang="en-US" b="1" dirty="0" smtClean="0"/>
              <a:t>Orange</a:t>
            </a:r>
            <a:r>
              <a:rPr lang="en-US" dirty="0" smtClean="0"/>
              <a:t> color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" y="381000"/>
            <a:ext cx="8229600" cy="43251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Data Head</a:t>
            </a:r>
          </a:p>
          <a:p>
            <a:pPr>
              <a:buNone/>
            </a:pPr>
            <a:endParaRPr lang="en-IN" sz="2000" dirty="0"/>
          </a:p>
        </p:txBody>
      </p:sp>
      <p:pic>
        <p:nvPicPr>
          <p:cNvPr id="7" name="Picture 6" descr="r3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8839200" cy="2606040"/>
          </a:xfrm>
          <a:prstGeom prst="rect">
            <a:avLst/>
          </a:prstGeom>
        </p:spPr>
      </p:pic>
      <p:pic>
        <p:nvPicPr>
          <p:cNvPr id="10" name="Picture 9" descr="r33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505200"/>
            <a:ext cx="67056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066800"/>
          </a:xfrm>
        </p:spPr>
        <p:txBody>
          <a:bodyPr>
            <a:normAutofit/>
          </a:bodyPr>
          <a:lstStyle/>
          <a:p>
            <a:r>
              <a:rPr lang="en-IN" sz="2800" dirty="0" smtClean="0"/>
              <a:t>Exploratory Analysis and Inferences</a:t>
            </a:r>
            <a:endParaRPr lang="en-IN" sz="2800" dirty="0"/>
          </a:p>
        </p:txBody>
      </p:sp>
      <p:pic>
        <p:nvPicPr>
          <p:cNvPr id="6" name="Content Placeholder 5" descr="Category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990600"/>
            <a:ext cx="89154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kjililljj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609600"/>
            <a:ext cx="8991600" cy="6172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kjili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685800"/>
            <a:ext cx="8839200" cy="6019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kjj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609600"/>
            <a:ext cx="8839200" cy="6172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olool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609600"/>
            <a:ext cx="8991600" cy="6096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1658</TotalTime>
  <Words>797</Words>
  <Application>Microsoft Office PowerPoint</Application>
  <PresentationFormat>On-screen Show (4:3)</PresentationFormat>
  <Paragraphs>80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Urban</vt:lpstr>
      <vt:lpstr>Marketing and Retail Analytics            Project - Milestone 2</vt:lpstr>
      <vt:lpstr>Agenda &amp; Executive Summary of the data </vt:lpstr>
      <vt:lpstr>About data set</vt:lpstr>
      <vt:lpstr>Slide 4</vt:lpstr>
      <vt:lpstr>Exploratory Analysis and Inferences</vt:lpstr>
      <vt:lpstr>Slide 6</vt:lpstr>
      <vt:lpstr>Slide 7</vt:lpstr>
      <vt:lpstr>Slide 8</vt:lpstr>
      <vt:lpstr>Slide 9</vt:lpstr>
      <vt:lpstr>Slide 10</vt:lpstr>
      <vt:lpstr>Distplot and Boxplot distribution </vt:lpstr>
      <vt:lpstr>Heat Map</vt:lpstr>
      <vt:lpstr>Pair Plot</vt:lpstr>
      <vt:lpstr>Menu analysis </vt:lpstr>
      <vt:lpstr>Slide 15</vt:lpstr>
      <vt:lpstr>KNIME WorkFlow Image and Threshold</vt:lpstr>
      <vt:lpstr>Association Table</vt:lpstr>
      <vt:lpstr>Combos and offers</vt:lpstr>
      <vt:lpstr>Recommendations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and Retail Analytics            Project - Milestone 1</dc:title>
  <dc:creator>JAMMU</dc:creator>
  <cp:lastModifiedBy>USER</cp:lastModifiedBy>
  <cp:revision>142</cp:revision>
  <dcterms:created xsi:type="dcterms:W3CDTF">2006-08-16T00:00:00Z</dcterms:created>
  <dcterms:modified xsi:type="dcterms:W3CDTF">2021-03-07T16:15:05Z</dcterms:modified>
</cp:coreProperties>
</file>